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Masters/slideMaster2.xml" ContentType="application/vnd.openxmlformats-officedocument.presentationml.slideMaster+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62" r:id="rId5"/>
  </p:sldMasterIdLst>
  <p:sldIdLst>
    <p:sldId id="256" r:id="rId6"/>
    <p:sldId id="257" r:id="rId7"/>
  </p:sldIdLst>
  <p:sldSz cx="7559675" cy="10691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CDFCD"/>
    <a:srgbClr val="2E1A46"/>
    <a:srgbClr val="ED6E00"/>
    <a:srgbClr val="F08200"/>
    <a:srgbClr val="F39601"/>
    <a:srgbClr val="EE7623"/>
    <a:srgbClr val="ED6C00"/>
    <a:srgbClr val="F18C14"/>
    <a:srgbClr val="F39501"/>
    <a:srgbClr val="F397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ferSingleView="1">
    <p:restoredLeft sz="19970" autoAdjust="0"/>
    <p:restoredTop sz="94660"/>
  </p:normalViewPr>
  <p:slideViewPr>
    <p:cSldViewPr snapToGrid="0">
      <p:cViewPr varScale="1">
        <p:scale>
          <a:sx n="57" d="100"/>
          <a:sy n="57" d="100"/>
        </p:scale>
        <p:origin x="-3211" y="-96"/>
      </p:cViewPr>
      <p:guideLst>
        <p:guide orient="horz" pos="3367"/>
        <p:guide pos="2381"/>
      </p:guideLst>
    </p:cSldViewPr>
  </p:slid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tableStyles" Target="tableStyles.xml"/><Relationship Id="rId5" Type="http://schemas.openxmlformats.org/officeDocument/2006/relationships/slideMaster" Target="slideMasters/slideMaster2.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5719030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682659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descr="建物, テーブル が含まれている画像&#10;&#10;自動的に生成された説明">
            <a:extLst>
              <a:ext uri="{FF2B5EF4-FFF2-40B4-BE49-F238E27FC236}">
                <a16:creationId xmlns:a16="http://schemas.microsoft.com/office/drawing/2014/main" xmlns="" id="{75B63817-8292-4739-9724-59616E5B8BD6}"/>
              </a:ext>
            </a:extLst>
          </p:cNvPr>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0" y="3573"/>
            <a:ext cx="7559675" cy="10684666"/>
          </a:xfrm>
          <a:prstGeom prst="rect">
            <a:avLst/>
          </a:prstGeom>
        </p:spPr>
      </p:pic>
    </p:spTree>
    <p:extLst>
      <p:ext uri="{BB962C8B-B14F-4D97-AF65-F5344CB8AC3E}">
        <p14:creationId xmlns:p14="http://schemas.microsoft.com/office/powerpoint/2010/main" xmlns="" val="2833684325"/>
      </p:ext>
    </p:extLst>
  </p:cSld>
  <p:clrMap bg1="lt1" tx1="dk1" bg2="lt2" tx2="dk2" accent1="accent1" accent2="accent2" accent3="accent3" accent4="accent4" accent5="accent5" accent6="accent6" hlink="hlink" folHlink="folHlink"/>
  <p:sldLayoutIdLst>
    <p:sldLayoutId id="2147483661" r:id="rId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xmlns="" id="{86D77DF6-9FB8-4D23-890B-FE06C14B6B9C}"/>
              </a:ext>
            </a:extLst>
          </p:cNvPr>
          <p:cNvPicPr>
            <a:picLocks noChangeAspect="1"/>
          </p:cNvPicPr>
          <p:nvPr userDrawn="1"/>
        </p:nvPicPr>
        <p:blipFill>
          <a:blip r:embed="rId3">
            <a:extLst>
              <a:ext uri="{28A0092B-C50C-407E-A947-70E740481C1C}">
                <a14:useLocalDpi xmlns:a14="http://schemas.microsoft.com/office/drawing/2010/main" xmlns="" val="0"/>
              </a:ext>
            </a:extLst>
          </a:blip>
          <a:stretch>
            <a:fillRect/>
          </a:stretch>
        </p:blipFill>
        <p:spPr>
          <a:xfrm>
            <a:off x="0" y="3573"/>
            <a:ext cx="7559675" cy="10684666"/>
          </a:xfrm>
          <a:prstGeom prst="rect">
            <a:avLst/>
          </a:prstGeom>
        </p:spPr>
      </p:pic>
    </p:spTree>
    <p:extLst>
      <p:ext uri="{BB962C8B-B14F-4D97-AF65-F5344CB8AC3E}">
        <p14:creationId xmlns:p14="http://schemas.microsoft.com/office/powerpoint/2010/main" xmlns="" val="1273248594"/>
      </p:ext>
    </p:extLst>
  </p:cSld>
  <p:clrMap bg1="lt1" tx1="dk1" bg2="lt2" tx2="dk2" accent1="accent1" accent2="accent2" accent3="accent3" accent4="accent4" accent5="accent5" accent6="accent6" hlink="hlink" folHlink="folHlink"/>
  <p:sldLayoutIdLst>
    <p:sldLayoutId id="2147483663" r:id="rId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mail.qrjp.net/mb7/16j95c"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テキスト ボックス 30">
            <a:extLst>
              <a:ext uri="{FF2B5EF4-FFF2-40B4-BE49-F238E27FC236}">
                <a16:creationId xmlns:a16="http://schemas.microsoft.com/office/drawing/2014/main" xmlns="" id="{6FB3AFAC-1A3D-446D-A782-C4E8B21FA861}"/>
              </a:ext>
            </a:extLst>
          </p:cNvPr>
          <p:cNvSpPr txBox="1"/>
          <p:nvPr/>
        </p:nvSpPr>
        <p:spPr>
          <a:xfrm>
            <a:off x="992830" y="5168766"/>
            <a:ext cx="6911132" cy="658514"/>
          </a:xfrm>
          <a:prstGeom prst="rect">
            <a:avLst/>
          </a:prstGeom>
          <a:noFill/>
          <a:effectLst>
            <a:outerShdw blurRad="50800" dist="38100" dir="2700000" algn="tl" rotWithShape="0">
              <a:prstClr val="black">
                <a:alpha val="40000"/>
              </a:prstClr>
            </a:outerShdw>
          </a:effectLst>
        </p:spPr>
        <p:txBody>
          <a:bodyPr wrap="square" lIns="0" tIns="0" rIns="0" bIns="0" rtlCol="0">
            <a:spAutoFit/>
          </a:bodyPr>
          <a:lstStyle/>
          <a:p>
            <a:pPr>
              <a:lnSpc>
                <a:spcPts val="6000"/>
              </a:lnSpc>
            </a:pPr>
            <a:r>
              <a:rPr kumimoji="1" lang="ja-JP" altLang="en-US" sz="28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有害事象報告収集システムの</a:t>
            </a:r>
            <a:r>
              <a:rPr kumimoji="1" lang="ja-JP" altLang="en-US" sz="2800" b="1" dirty="0" err="1">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薬薬</a:t>
            </a:r>
            <a:r>
              <a:rPr kumimoji="1" lang="ja-JP" altLang="en-US" sz="28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連携</a:t>
            </a:r>
            <a:endParaRPr kumimoji="1" lang="en-US" altLang="ja-JP" sz="54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a:extLst>
              <a:ext uri="{FF2B5EF4-FFF2-40B4-BE49-F238E27FC236}">
                <a16:creationId xmlns:a16="http://schemas.microsoft.com/office/drawing/2014/main" xmlns="" id="{F9653FBD-9E76-4DF6-97DA-DCD34DE4542D}"/>
              </a:ext>
            </a:extLst>
          </p:cNvPr>
          <p:cNvSpPr txBox="1"/>
          <p:nvPr/>
        </p:nvSpPr>
        <p:spPr>
          <a:xfrm>
            <a:off x="1005150" y="1053096"/>
            <a:ext cx="5055871" cy="492443"/>
          </a:xfrm>
          <a:prstGeom prst="rect">
            <a:avLst/>
          </a:prstGeom>
          <a:noFill/>
        </p:spPr>
        <p:txBody>
          <a:bodyPr wrap="none" lIns="0" tIns="0" rIns="0" bIns="0" rtlCol="0">
            <a:spAutoFit/>
          </a:bodyPr>
          <a:lstStyle/>
          <a:p>
            <a:r>
              <a:rPr kumimoji="1" lang="en-US" altLang="ja-JP" sz="2000" b="1"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2000" b="1"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3200" b="1"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2000" b="1"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月</a:t>
            </a:r>
            <a:r>
              <a:rPr kumimoji="1" lang="en-US" altLang="ja-JP" sz="3200" b="1"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2000" b="1" spc="-10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日（火）</a:t>
            </a:r>
            <a:r>
              <a:rPr kumimoji="1" lang="en-US" altLang="ja-JP" sz="2000" b="1" spc="-10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19</a:t>
            </a:r>
            <a:r>
              <a:rPr kumimoji="1" lang="en-US" altLang="ja-JP" sz="20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:00</a:t>
            </a:r>
            <a:r>
              <a:rPr kumimoji="1" lang="ja-JP" altLang="en-US" sz="20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21:00</a:t>
            </a:r>
            <a:endParaRPr kumimoji="1" lang="ja-JP" altLang="en-US" sz="20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a:extLst>
              <a:ext uri="{FF2B5EF4-FFF2-40B4-BE49-F238E27FC236}">
                <a16:creationId xmlns:a16="http://schemas.microsoft.com/office/drawing/2014/main" xmlns="" id="{3DEFD6F4-FF72-45BC-9552-E8AE9BDE83B6}"/>
              </a:ext>
            </a:extLst>
          </p:cNvPr>
          <p:cNvSpPr txBox="1"/>
          <p:nvPr/>
        </p:nvSpPr>
        <p:spPr>
          <a:xfrm>
            <a:off x="148031" y="124759"/>
            <a:ext cx="7472603" cy="984885"/>
          </a:xfrm>
          <a:prstGeom prst="rect">
            <a:avLst/>
          </a:prstGeom>
          <a:noFill/>
          <a:effectLst>
            <a:glow rad="228600">
              <a:schemeClr val="accent1">
                <a:satMod val="175000"/>
                <a:alpha val="40000"/>
              </a:schemeClr>
            </a:glow>
            <a:outerShdw blurRad="50800" dist="38100" dir="2700000" algn="tl" rotWithShape="0">
              <a:prstClr val="black">
                <a:alpha val="40000"/>
              </a:prstClr>
            </a:outerShdw>
          </a:effectLst>
        </p:spPr>
        <p:txBody>
          <a:bodyPr wrap="square" lIns="0" tIns="0" rIns="0" bIns="0" rtlCol="0">
            <a:spAutoFit/>
          </a:bodyPr>
          <a:lstStyle/>
          <a:p>
            <a:r>
              <a:rPr kumimoji="1" lang="en-US" altLang="ja-JP" sz="3200" b="1" i="1" dirty="0" smtClean="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Atsug</a:t>
            </a:r>
            <a:r>
              <a:rPr kumimoji="1" lang="en-US" altLang="ja-JP"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i</a:t>
            </a:r>
            <a:r>
              <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Pharmacist</a:t>
            </a:r>
            <a:r>
              <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Seminar</a:t>
            </a:r>
            <a:r>
              <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2020</a:t>
            </a:r>
            <a:r>
              <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3200" b="1" i="1" dirty="0" smtClean="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rPr>
              <a:t>Winter</a:t>
            </a:r>
            <a:endParaRPr kumimoji="1" lang="ja-JP" altLang="en-US" sz="3200" b="1" i="1" dirty="0">
              <a:ln w="22225">
                <a:solidFill>
                  <a:schemeClr val="accent2"/>
                </a:solidFill>
                <a:prstDash val="solid"/>
              </a:ln>
              <a:solidFill>
                <a:srgbClr val="ED6E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二等辺三角形 14">
            <a:extLst>
              <a:ext uri="{FF2B5EF4-FFF2-40B4-BE49-F238E27FC236}">
                <a16:creationId xmlns:a16="http://schemas.microsoft.com/office/drawing/2014/main" xmlns="" id="{0D432444-28DE-4521-8983-11B4409B25DD}"/>
              </a:ext>
            </a:extLst>
          </p:cNvPr>
          <p:cNvSpPr/>
          <p:nvPr/>
        </p:nvSpPr>
        <p:spPr>
          <a:xfrm rot="5400000">
            <a:off x="507909" y="1187047"/>
            <a:ext cx="435897" cy="377084"/>
          </a:xfrm>
          <a:prstGeom prst="triangle">
            <a:avLst/>
          </a:prstGeom>
          <a:solidFill>
            <a:srgbClr val="EE7623"/>
          </a:solidFill>
          <a:ln w="25400" cap="rnd">
            <a:solidFill>
              <a:srgbClr val="EE7623"/>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sp>
        <p:nvSpPr>
          <p:cNvPr id="17" name="テキスト ボックス 16">
            <a:extLst>
              <a:ext uri="{FF2B5EF4-FFF2-40B4-BE49-F238E27FC236}">
                <a16:creationId xmlns:a16="http://schemas.microsoft.com/office/drawing/2014/main" xmlns="" id="{178E7EA2-9668-4865-9E28-B1DE30556196}"/>
              </a:ext>
            </a:extLst>
          </p:cNvPr>
          <p:cNvSpPr txBox="1"/>
          <p:nvPr/>
        </p:nvSpPr>
        <p:spPr>
          <a:xfrm>
            <a:off x="538268" y="1285347"/>
            <a:ext cx="243656" cy="169277"/>
          </a:xfrm>
          <a:prstGeom prst="rect">
            <a:avLst/>
          </a:prstGeom>
          <a:noFill/>
        </p:spPr>
        <p:txBody>
          <a:bodyPr wrap="none" lIns="0" tIns="0" rIns="0" bIns="0" rtlCol="0">
            <a:spAutoFit/>
          </a:bodyPr>
          <a:lstStyle/>
          <a:p>
            <a:r>
              <a:rPr kumimoji="1" lang="ja-JP" altLang="en-US" sz="11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日時</a:t>
            </a:r>
            <a:endParaRPr kumimoji="1" lang="ja-JP" altLang="en-US" sz="12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a:extLst>
              <a:ext uri="{FF2B5EF4-FFF2-40B4-BE49-F238E27FC236}">
                <a16:creationId xmlns:a16="http://schemas.microsoft.com/office/drawing/2014/main" xmlns="" id="{5DCCEF2F-1E82-4645-BE6A-42D21CE61AD0}"/>
              </a:ext>
            </a:extLst>
          </p:cNvPr>
          <p:cNvSpPr txBox="1"/>
          <p:nvPr/>
        </p:nvSpPr>
        <p:spPr>
          <a:xfrm>
            <a:off x="1003826" y="1686618"/>
            <a:ext cx="5652188" cy="276999"/>
          </a:xfrm>
          <a:prstGeom prst="rect">
            <a:avLst/>
          </a:prstGeom>
          <a:noFill/>
        </p:spPr>
        <p:txBody>
          <a:bodyPr wrap="none" lIns="0" tIns="0" rIns="0" bIns="0" rtlCol="0">
            <a:spAutoFit/>
          </a:bodyPr>
          <a:lstStyle/>
          <a:p>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アミュー厚木</a:t>
            </a:r>
            <a:r>
              <a:rPr kumimoji="1" lang="ja-JP" altLang="en-US"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６</a:t>
            </a:r>
            <a:r>
              <a:rPr kumimoji="1" lang="en-US" altLang="ja-JP"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F</a:t>
            </a:r>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あつぎ市民交流プラザ　</a:t>
            </a:r>
            <a:r>
              <a:rPr kumimoji="1" lang="en-US" altLang="ja-JP"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601~603</a:t>
            </a:r>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号室</a:t>
            </a:r>
            <a:endParaRPr kumimoji="1" lang="en-US" altLang="ja-JP"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a:extLst>
              <a:ext uri="{FF2B5EF4-FFF2-40B4-BE49-F238E27FC236}">
                <a16:creationId xmlns:a16="http://schemas.microsoft.com/office/drawing/2014/main" xmlns="" id="{35EF0B9E-123B-4DD4-B8FC-57B21B0F3B12}"/>
              </a:ext>
            </a:extLst>
          </p:cNvPr>
          <p:cNvSpPr txBox="1"/>
          <p:nvPr/>
        </p:nvSpPr>
        <p:spPr>
          <a:xfrm>
            <a:off x="1009782" y="2004850"/>
            <a:ext cx="4796899" cy="246221"/>
          </a:xfrm>
          <a:prstGeom prst="rect">
            <a:avLst/>
          </a:prstGeom>
          <a:noFill/>
        </p:spPr>
        <p:txBody>
          <a:bodyPr wrap="square" lIns="0" tIns="0" rIns="0" bIns="0" rtlCol="0">
            <a:spAutoFit/>
          </a:bodyPr>
          <a:lstStyle/>
          <a:p>
            <a:r>
              <a:rPr kumimoji="1" lang="ja-JP" altLang="en-US" sz="1600" b="1" spc="-7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神奈川県厚木市中町</a:t>
            </a:r>
            <a:r>
              <a:rPr kumimoji="1" lang="en-US" altLang="ja-JP" sz="1600" b="1" spc="-7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1" spc="-7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丁目</a:t>
            </a:r>
            <a:r>
              <a:rPr kumimoji="1" lang="en-US" altLang="ja-JP" sz="1600" b="1" spc="-7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12-15</a:t>
            </a:r>
          </a:p>
        </p:txBody>
      </p:sp>
      <p:sp>
        <p:nvSpPr>
          <p:cNvPr id="34" name="テキスト ボックス 33">
            <a:extLst>
              <a:ext uri="{FF2B5EF4-FFF2-40B4-BE49-F238E27FC236}">
                <a16:creationId xmlns:a16="http://schemas.microsoft.com/office/drawing/2014/main" xmlns="" id="{8697B809-3191-4B0C-A3C9-0D424170C17E}"/>
              </a:ext>
            </a:extLst>
          </p:cNvPr>
          <p:cNvSpPr txBox="1"/>
          <p:nvPr/>
        </p:nvSpPr>
        <p:spPr>
          <a:xfrm>
            <a:off x="2732066" y="6532642"/>
            <a:ext cx="4246210" cy="246221"/>
          </a:xfrm>
          <a:prstGeom prst="rect">
            <a:avLst/>
          </a:prstGeom>
          <a:noFill/>
        </p:spPr>
        <p:txBody>
          <a:bodyPr wrap="square" lIns="0" tIns="0" rIns="0" bIns="0" rtlCol="0">
            <a:spAutoFit/>
          </a:bodyPr>
          <a:lstStyle/>
          <a:p>
            <a:pPr algn="r"/>
            <a:r>
              <a:rPr kumimoji="1" lang="ja-JP" altLang="en-US" sz="14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東海大学医学部付属病院　薬剤部</a:t>
            </a:r>
            <a:r>
              <a:rPr kumimoji="1" lang="ja-JP" altLang="en-US"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a:extLst>
              <a:ext uri="{FF2B5EF4-FFF2-40B4-BE49-F238E27FC236}">
                <a16:creationId xmlns:a16="http://schemas.microsoft.com/office/drawing/2014/main" xmlns="" id="{294DD723-CC54-4E80-9D3C-F32779ACF4E4}"/>
              </a:ext>
            </a:extLst>
          </p:cNvPr>
          <p:cNvSpPr txBox="1"/>
          <p:nvPr/>
        </p:nvSpPr>
        <p:spPr>
          <a:xfrm>
            <a:off x="4566685" y="6136620"/>
            <a:ext cx="2411591" cy="430887"/>
          </a:xfrm>
          <a:prstGeom prst="rect">
            <a:avLst/>
          </a:prstGeom>
          <a:noFill/>
        </p:spPr>
        <p:txBody>
          <a:bodyPr wrap="square" lIns="0" tIns="0" rIns="0" bIns="0" rtlCol="0">
            <a:spAutoFit/>
          </a:bodyPr>
          <a:lstStyle/>
          <a:p>
            <a:pPr algn="r"/>
            <a:r>
              <a:rPr kumimoji="1" lang="ja-JP" altLang="en-US" sz="24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鈴木 優司</a:t>
            </a:r>
            <a:r>
              <a:rPr kumimoji="1" lang="ja-JP" altLang="en-US" sz="28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先生</a:t>
            </a:r>
            <a:endParaRPr kumimoji="1" lang="en-US" altLang="ja-JP" sz="14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a:extLst>
              <a:ext uri="{FF2B5EF4-FFF2-40B4-BE49-F238E27FC236}">
                <a16:creationId xmlns:a16="http://schemas.microsoft.com/office/drawing/2014/main" xmlns="" id="{71F7F903-7DC9-404F-9E01-14E4E74F5FBD}"/>
              </a:ext>
            </a:extLst>
          </p:cNvPr>
          <p:cNvSpPr txBox="1"/>
          <p:nvPr/>
        </p:nvSpPr>
        <p:spPr>
          <a:xfrm>
            <a:off x="279376" y="8668122"/>
            <a:ext cx="6807954" cy="246221"/>
          </a:xfrm>
          <a:prstGeom prst="rect">
            <a:avLst/>
          </a:prstGeom>
          <a:noFill/>
        </p:spPr>
        <p:txBody>
          <a:bodyPr wrap="none" lIns="0" tIns="0" rIns="0" bIns="0" rtlCol="0">
            <a:spAutoFit/>
          </a:bodyPr>
          <a:lstStyle/>
          <a:p>
            <a:r>
              <a:rPr kumimoji="1" lang="ja-JP" altLang="en-US"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共催</a:t>
            </a:r>
            <a:r>
              <a:rPr kumimoji="1" lang="ja-JP" altLang="en-US"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　（一社</a:t>
            </a:r>
            <a:r>
              <a:rPr kumimoji="1" lang="ja-JP" altLang="en-US" sz="16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sym typeface="Wingdings" panose="05000000000000000000" pitchFamily="2" charset="2"/>
              </a:rPr>
              <a:t>）厚木</a:t>
            </a:r>
            <a:r>
              <a:rPr kumimoji="1" lang="ja-JP" altLang="en-US" sz="16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薬剤師会　　第一三共株式会社　第一三共エスファ株式会社　</a:t>
            </a:r>
            <a:endParaRPr kumimoji="1" lang="en-US" altLang="ja-JP"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a:extLst>
              <a:ext uri="{FF2B5EF4-FFF2-40B4-BE49-F238E27FC236}">
                <a16:creationId xmlns:a16="http://schemas.microsoft.com/office/drawing/2014/main" xmlns="" id="{5E71D7B9-8D0A-42F2-9C78-80CD1A0180DD}"/>
              </a:ext>
            </a:extLst>
          </p:cNvPr>
          <p:cNvSpPr txBox="1"/>
          <p:nvPr/>
        </p:nvSpPr>
        <p:spPr>
          <a:xfrm>
            <a:off x="181901" y="6862841"/>
            <a:ext cx="7377774" cy="1667123"/>
          </a:xfrm>
          <a:prstGeom prst="rect">
            <a:avLst/>
          </a:prstGeom>
          <a:noFill/>
        </p:spPr>
        <p:txBody>
          <a:bodyPr wrap="square" lIns="0" tIns="0" rIns="0" bIns="0" rtlCol="0">
            <a:spAutoFit/>
          </a:bodyPr>
          <a:lstStyle/>
          <a:p>
            <a:pPr>
              <a:lnSpc>
                <a:spcPts val="1300"/>
              </a:lnSpc>
            </a:pPr>
            <a:r>
              <a:rPr lang="en-US" altLang="ja-JP" sz="900" spc="-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本講演会</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は、新型コロナウィルス感染拡大防止策として、以下を実施いたします。</a:t>
            </a:r>
          </a:p>
          <a:p>
            <a:pPr>
              <a:lnSpc>
                <a:spcPts val="1300"/>
              </a:lnSpc>
            </a:pPr>
            <a:r>
              <a:rPr lang="en-US" altLang="ja-JP" sz="900" spc="-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ソーシャルディスタンス</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の確保、換気と消毒を徹底</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いたします。ご来場</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時にはマスクの着用をお願い</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いたします。</a:t>
            </a:r>
            <a:endParaRPr lang="ja-JP" altLang="en-US" sz="900" spc="-5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900" spc="-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ご来場</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時には検温へのご協力をお願いいたします。</a:t>
            </a:r>
            <a:r>
              <a:rPr lang="en-US" altLang="ja-JP" sz="900" spc="-50" dirty="0">
                <a:latin typeface="Meiryo UI" panose="020B0604030504040204" pitchFamily="50" charset="-128"/>
                <a:ea typeface="Meiryo UI" panose="020B0604030504040204" pitchFamily="50" charset="-128"/>
                <a:cs typeface="Meiryo UI" panose="020B0604030504040204" pitchFamily="50" charset="-128"/>
              </a:rPr>
              <a:t>37.5℃</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以上の場合は、参加をお断りさせて</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頂きます。</a:t>
            </a:r>
            <a:endParaRPr lang="ja-JP" altLang="en-US" sz="900" spc="-5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en-US" altLang="ja-JP" sz="900" spc="-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お</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弁当</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、飲料の提供はいたしません。飲料はご自身で準備をお願</a:t>
            </a:r>
            <a:r>
              <a:rPr lang="ja-JP" altLang="en-US" sz="900" spc="-50" dirty="0" smtClean="0">
                <a:latin typeface="Meiryo UI" panose="020B0604030504040204" pitchFamily="50" charset="-128"/>
                <a:ea typeface="Meiryo UI" panose="020B0604030504040204" pitchFamily="50" charset="-128"/>
                <a:cs typeface="Meiryo UI" panose="020B0604030504040204" pitchFamily="50" charset="-128"/>
              </a:rPr>
              <a:t>いたします。情報</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交換会は開催いたしません</a:t>
            </a:r>
            <a:br>
              <a:rPr lang="ja-JP" altLang="en-US" sz="900" spc="-50" dirty="0">
                <a:latin typeface="Meiryo UI" panose="020B0604030504040204" pitchFamily="50" charset="-128"/>
                <a:ea typeface="Meiryo UI" panose="020B0604030504040204" pitchFamily="50" charset="-128"/>
                <a:cs typeface="Meiryo UI" panose="020B0604030504040204" pitchFamily="50" charset="-128"/>
              </a:rPr>
            </a:br>
            <a:r>
              <a:rPr lang="en-US" altLang="ja-JP" sz="900" spc="-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900" spc="-50" dirty="0">
                <a:latin typeface="Meiryo UI" panose="020B0604030504040204" pitchFamily="50" charset="-128"/>
                <a:ea typeface="Meiryo UI" panose="020B0604030504040204" pitchFamily="50" charset="-128"/>
                <a:cs typeface="Meiryo UI" panose="020B0604030504040204" pitchFamily="50" charset="-128"/>
              </a:rPr>
              <a:t>当日は、ご施設名、ご芳名の記帳をお願い申し上げます</a:t>
            </a:r>
            <a:r>
              <a:rPr lang="ja-JP" altLang="en-US" sz="9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a:t>
            </a:r>
          </a:p>
          <a:p>
            <a:pPr>
              <a:lnSpc>
                <a:spcPts val="1300"/>
              </a:lnSpc>
            </a:pPr>
            <a:r>
              <a:rPr lang="ja-JP" altLang="en-US" sz="9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ご記帳いただいたご施設名、ご芳名は医薬品および医学薬学に関する情報提供のために利用させていただくことがございます。</a:t>
            </a:r>
          </a:p>
          <a:p>
            <a:pPr>
              <a:lnSpc>
                <a:spcPts val="1300"/>
              </a:lnSpc>
            </a:pPr>
            <a:r>
              <a:rPr lang="ja-JP" altLang="en-US" sz="900"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何卒</a:t>
            </a:r>
            <a:r>
              <a:rPr lang="ja-JP" altLang="en-US" sz="9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、ご理解とご協力を賜りますようお願い申し上げます</a:t>
            </a:r>
            <a:r>
              <a:rPr lang="ja-JP" altLang="en-US" sz="900"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900"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endParaRPr kumimoji="1" lang="en-US" altLang="ja-JP" sz="1600" b="1" u="sng" spc="-50" dirty="0" smtClean="0">
              <a:solidFill>
                <a:srgbClr val="FF0000"/>
              </a:solidFill>
              <a:latin typeface="ＭＳ Ｐゴシック" panose="020B0600070205080204" pitchFamily="50" charset="-128"/>
              <a:ea typeface="ＭＳ Ｐゴシック" panose="020B0600070205080204" pitchFamily="50" charset="-128"/>
            </a:endParaRPr>
          </a:p>
          <a:p>
            <a:pPr>
              <a:lnSpc>
                <a:spcPts val="1300"/>
              </a:lnSpc>
            </a:pPr>
            <a:r>
              <a:rPr kumimoji="1" lang="en-US" altLang="ja-JP" sz="1600" spc="-50" dirty="0" smtClean="0">
                <a:solidFill>
                  <a:srgbClr val="FF0000"/>
                </a:solidFill>
                <a:latin typeface="ＭＳ Ｐゴシック" panose="020B0600070205080204" pitchFamily="50" charset="-128"/>
                <a:ea typeface="ＭＳ Ｐゴシック" panose="020B0600070205080204" pitchFamily="50" charset="-128"/>
              </a:rPr>
              <a:t>※</a:t>
            </a:r>
            <a:r>
              <a:rPr kumimoji="1" lang="ja-JP" altLang="en-US" sz="1400" spc="-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本会</a:t>
            </a:r>
            <a:r>
              <a:rPr kumimoji="1" lang="ja-JP" altLang="en-US" sz="1400" spc="-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は日本薬剤師会研修センターの研修認定単位（</a:t>
            </a:r>
            <a:r>
              <a:rPr kumimoji="1" lang="en-US" altLang="ja-JP" sz="1400" spc="-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spc="-50"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単位）を</a:t>
            </a:r>
            <a:r>
              <a:rPr kumimoji="1" lang="ja-JP" altLang="en-US" sz="1400" spc="-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申請しています。</a:t>
            </a:r>
            <a:endParaRPr kumimoji="1" lang="en-US" altLang="ja-JP" sz="1400" spc="-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kumimoji="1" lang="ja-JP" altLang="en-US" sz="1400" spc="-5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　　単位申請の際は薬剤師免許登録番号が必要となりますので必ずご持参ください。</a:t>
            </a:r>
            <a:endParaRPr kumimoji="1" lang="ja-JP" altLang="en-US" sz="1400" spc="-50"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二等辺三角形 27">
            <a:extLst>
              <a:ext uri="{FF2B5EF4-FFF2-40B4-BE49-F238E27FC236}">
                <a16:creationId xmlns:a16="http://schemas.microsoft.com/office/drawing/2014/main" xmlns="" id="{DB63AFF0-BE29-4E1D-9DA1-48DE330AD4C1}"/>
              </a:ext>
            </a:extLst>
          </p:cNvPr>
          <p:cNvSpPr/>
          <p:nvPr/>
        </p:nvSpPr>
        <p:spPr>
          <a:xfrm rot="5400000">
            <a:off x="507909" y="1757499"/>
            <a:ext cx="435897" cy="377084"/>
          </a:xfrm>
          <a:prstGeom prst="triangle">
            <a:avLst/>
          </a:prstGeom>
          <a:solidFill>
            <a:srgbClr val="EE7623"/>
          </a:solidFill>
          <a:ln w="25400" cap="rnd">
            <a:solidFill>
              <a:srgbClr val="EE7623"/>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テキスト ボックス 17">
            <a:extLst>
              <a:ext uri="{FF2B5EF4-FFF2-40B4-BE49-F238E27FC236}">
                <a16:creationId xmlns:a16="http://schemas.microsoft.com/office/drawing/2014/main" xmlns="" id="{821FB7F7-7C9D-485D-806B-809B699A4A06}"/>
              </a:ext>
            </a:extLst>
          </p:cNvPr>
          <p:cNvSpPr txBox="1"/>
          <p:nvPr/>
        </p:nvSpPr>
        <p:spPr>
          <a:xfrm>
            <a:off x="538268" y="1867006"/>
            <a:ext cx="243656" cy="169277"/>
          </a:xfrm>
          <a:prstGeom prst="rect">
            <a:avLst/>
          </a:prstGeom>
          <a:noFill/>
        </p:spPr>
        <p:txBody>
          <a:bodyPr wrap="none" lIns="0" tIns="0" rIns="0" bIns="0" rtlCol="0">
            <a:spAutoFit/>
          </a:bodyPr>
          <a:lstStyle/>
          <a:p>
            <a:r>
              <a:rPr kumimoji="1" lang="ja-JP" altLang="en-US" sz="11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会場</a:t>
            </a:r>
            <a:endParaRPr kumimoji="1" lang="ja-JP" altLang="en-US" sz="12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5299434" y="2978363"/>
            <a:ext cx="1523174" cy="400110"/>
          </a:xfrm>
          <a:prstGeom prst="rect">
            <a:avLst/>
          </a:prstGeom>
        </p:spPr>
        <p:txBody>
          <a:bodyPr wrap="none">
            <a:spAutoFit/>
          </a:bodyPr>
          <a:lstStyle/>
          <a:p>
            <a:pPr lvl="0" algn="r"/>
            <a:r>
              <a:rPr kumimoji="1" lang="ja-JP" altLang="en-US" sz="20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林　経昭 </a:t>
            </a:r>
            <a:r>
              <a:rPr kumimoji="1" lang="ja-JP" altLang="en-US" sz="14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先生</a:t>
            </a:r>
            <a:endParaRPr kumimoji="1" lang="en-US" altLang="ja-JP" sz="11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3243593" y="3347992"/>
            <a:ext cx="3739494" cy="500137"/>
          </a:xfrm>
          <a:prstGeom prst="rect">
            <a:avLst/>
          </a:prstGeom>
        </p:spPr>
        <p:txBody>
          <a:bodyPr wrap="square">
            <a:spAutoFit/>
          </a:bodyPr>
          <a:lstStyle/>
          <a:p>
            <a:pPr algn="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厚木薬剤師会　理事</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（薬樹薬局　厚木旭町）</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テキスト ボックス 35">
            <a:extLst>
              <a:ext uri="{FF2B5EF4-FFF2-40B4-BE49-F238E27FC236}">
                <a16:creationId xmlns:a16="http://schemas.microsoft.com/office/drawing/2014/main" xmlns="" id="{6FB3AFAC-1A3D-446D-A782-C4E8B21FA861}"/>
              </a:ext>
            </a:extLst>
          </p:cNvPr>
          <p:cNvSpPr txBox="1"/>
          <p:nvPr/>
        </p:nvSpPr>
        <p:spPr>
          <a:xfrm>
            <a:off x="1318729" y="5563969"/>
            <a:ext cx="6911132" cy="638123"/>
          </a:xfrm>
          <a:prstGeom prst="rect">
            <a:avLst/>
          </a:prstGeom>
          <a:noFill/>
          <a:effectLst>
            <a:outerShdw blurRad="50800" dist="38100" dir="2700000" algn="tl" rotWithShape="0">
              <a:prstClr val="black">
                <a:alpha val="40000"/>
              </a:prstClr>
            </a:outerShdw>
          </a:effectLst>
        </p:spPr>
        <p:txBody>
          <a:bodyPr wrap="square" lIns="0" tIns="0" rIns="0" bIns="0" rtlCol="0">
            <a:spAutoFit/>
          </a:bodyPr>
          <a:lstStyle/>
          <a:p>
            <a:pPr>
              <a:lnSpc>
                <a:spcPts val="6000"/>
              </a:lnSpc>
            </a:pPr>
            <a:r>
              <a:rPr kumimoji="1" lang="ja-JP" altLang="en-US" sz="24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～ハイリスク薬の安全性を考える～</a:t>
            </a:r>
            <a:endParaRPr kumimoji="1" lang="en-US" altLang="ja-JP" sz="24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ホームベース 39"/>
          <p:cNvSpPr/>
          <p:nvPr/>
        </p:nvSpPr>
        <p:spPr>
          <a:xfrm>
            <a:off x="179747" y="2987395"/>
            <a:ext cx="1138982" cy="411816"/>
          </a:xfrm>
          <a:prstGeom prst="homePlate">
            <a:avLst/>
          </a:prstGeom>
          <a:solidFill>
            <a:srgbClr val="F0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a:extLst>
              <a:ext uri="{FF2B5EF4-FFF2-40B4-BE49-F238E27FC236}">
                <a16:creationId xmlns:a16="http://schemas.microsoft.com/office/drawing/2014/main" xmlns="" id="{821FB7F7-7C9D-485D-806B-809B699A4A06}"/>
              </a:ext>
            </a:extLst>
          </p:cNvPr>
          <p:cNvSpPr txBox="1"/>
          <p:nvPr/>
        </p:nvSpPr>
        <p:spPr>
          <a:xfrm>
            <a:off x="397313" y="3065014"/>
            <a:ext cx="488916" cy="246221"/>
          </a:xfrm>
          <a:prstGeom prst="rect">
            <a:avLst/>
          </a:prstGeom>
          <a:noFill/>
        </p:spPr>
        <p:txBody>
          <a:bodyPr wrap="none" lIns="0" tIns="0" rIns="0" bIns="0" rtlCol="0">
            <a:spAutoFit/>
          </a:bodyPr>
          <a:lstStyle/>
          <a:p>
            <a:r>
              <a:rPr kumimoji="1" lang="ja-JP" altLang="en-US" sz="1600" b="1" spc="-15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座　長</a:t>
            </a:r>
            <a:endParaRPr kumimoji="1" lang="ja-JP" altLang="en-US"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ホームベース 41"/>
          <p:cNvSpPr/>
          <p:nvPr/>
        </p:nvSpPr>
        <p:spPr>
          <a:xfrm>
            <a:off x="179747" y="4975357"/>
            <a:ext cx="1138982" cy="411816"/>
          </a:xfrm>
          <a:prstGeom prst="homePlate">
            <a:avLst/>
          </a:prstGeom>
          <a:solidFill>
            <a:srgbClr val="F0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特別講演</a:t>
            </a:r>
          </a:p>
        </p:txBody>
      </p:sp>
      <p:sp>
        <p:nvSpPr>
          <p:cNvPr id="46" name="ホームベース 45"/>
          <p:cNvSpPr/>
          <p:nvPr/>
        </p:nvSpPr>
        <p:spPr>
          <a:xfrm>
            <a:off x="179747" y="3589490"/>
            <a:ext cx="1138982" cy="411816"/>
          </a:xfrm>
          <a:prstGeom prst="homePlate">
            <a:avLst/>
          </a:prstGeom>
          <a:solidFill>
            <a:srgbClr val="F0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基調講演</a:t>
            </a:r>
          </a:p>
        </p:txBody>
      </p:sp>
      <p:sp>
        <p:nvSpPr>
          <p:cNvPr id="47" name="テキスト ボックス 46">
            <a:extLst>
              <a:ext uri="{FF2B5EF4-FFF2-40B4-BE49-F238E27FC236}">
                <a16:creationId xmlns:a16="http://schemas.microsoft.com/office/drawing/2014/main" xmlns="" id="{294DD723-CC54-4E80-9D3C-F32779ACF4E4}"/>
              </a:ext>
            </a:extLst>
          </p:cNvPr>
          <p:cNvSpPr txBox="1"/>
          <p:nvPr/>
        </p:nvSpPr>
        <p:spPr>
          <a:xfrm>
            <a:off x="4588188" y="4600150"/>
            <a:ext cx="2795612" cy="492443"/>
          </a:xfrm>
          <a:prstGeom prst="rect">
            <a:avLst/>
          </a:prstGeom>
          <a:noFill/>
        </p:spPr>
        <p:txBody>
          <a:bodyPr wrap="square" lIns="0" tIns="0" rIns="0" bIns="0" rtlCol="0">
            <a:spAutoFit/>
          </a:bodyPr>
          <a:lstStyle/>
          <a:p>
            <a:pPr algn="r"/>
            <a:r>
              <a:rPr kumimoji="1" lang="ja-JP" altLang="en-US" sz="32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テキスト ボックス 47">
            <a:extLst>
              <a:ext uri="{FF2B5EF4-FFF2-40B4-BE49-F238E27FC236}">
                <a16:creationId xmlns:a16="http://schemas.microsoft.com/office/drawing/2014/main" xmlns="" id="{8697B809-3191-4B0C-A3C9-0D424170C17E}"/>
              </a:ext>
            </a:extLst>
          </p:cNvPr>
          <p:cNvSpPr txBox="1"/>
          <p:nvPr/>
        </p:nvSpPr>
        <p:spPr>
          <a:xfrm>
            <a:off x="2769050" y="4957992"/>
            <a:ext cx="4246210" cy="246221"/>
          </a:xfrm>
          <a:prstGeom prst="rect">
            <a:avLst/>
          </a:prstGeom>
          <a:noFill/>
        </p:spPr>
        <p:txBody>
          <a:bodyPr wrap="square" lIns="0" tIns="0" rIns="0" bIns="0" rtlCol="0">
            <a:spAutoFit/>
          </a:bodyPr>
          <a:lstStyle/>
          <a:p>
            <a:pPr algn="r"/>
            <a:r>
              <a:rPr kumimoji="1" lang="ja-JP" altLang="en-US" sz="1400"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たかたみ薬局</a:t>
            </a:r>
            <a:r>
              <a:rPr kumimoji="1" lang="ja-JP" altLang="en-US" sz="16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600"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ホームベース 51"/>
          <p:cNvSpPr/>
          <p:nvPr/>
        </p:nvSpPr>
        <p:spPr>
          <a:xfrm>
            <a:off x="181901" y="2385300"/>
            <a:ext cx="1138982" cy="411816"/>
          </a:xfrm>
          <a:prstGeom prst="homePlate">
            <a:avLst/>
          </a:prstGeom>
          <a:solidFill>
            <a:srgbClr val="F082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b="1">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a:extLst>
              <a:ext uri="{FF2B5EF4-FFF2-40B4-BE49-F238E27FC236}">
                <a16:creationId xmlns:a16="http://schemas.microsoft.com/office/drawing/2014/main" xmlns="" id="{821FB7F7-7C9D-485D-806B-809B699A4A06}"/>
              </a:ext>
            </a:extLst>
          </p:cNvPr>
          <p:cNvSpPr txBox="1"/>
          <p:nvPr/>
        </p:nvSpPr>
        <p:spPr>
          <a:xfrm>
            <a:off x="249037" y="2458655"/>
            <a:ext cx="743793" cy="246221"/>
          </a:xfrm>
          <a:prstGeom prst="rect">
            <a:avLst/>
          </a:prstGeom>
          <a:noFill/>
        </p:spPr>
        <p:txBody>
          <a:bodyPr wrap="none" lIns="0" tIns="0" rIns="0" bIns="0" rtlCol="0">
            <a:spAutoFit/>
          </a:bodyPr>
          <a:lstStyle/>
          <a:p>
            <a:r>
              <a:rPr kumimoji="1" lang="ja-JP" altLang="en-US" sz="1600"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情報提供</a:t>
            </a:r>
            <a:endParaRPr kumimoji="1" lang="ja-JP" altLang="en-US" b="1" spc="-15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a:extLst>
              <a:ext uri="{FF2B5EF4-FFF2-40B4-BE49-F238E27FC236}">
                <a16:creationId xmlns:a16="http://schemas.microsoft.com/office/drawing/2014/main" xmlns="" id="{5DCCEF2F-1E82-4645-BE6A-42D21CE61AD0}"/>
              </a:ext>
            </a:extLst>
          </p:cNvPr>
          <p:cNvSpPr txBox="1"/>
          <p:nvPr/>
        </p:nvSpPr>
        <p:spPr>
          <a:xfrm>
            <a:off x="878557" y="2432086"/>
            <a:ext cx="6291787" cy="276999"/>
          </a:xfrm>
          <a:prstGeom prst="rect">
            <a:avLst/>
          </a:prstGeom>
          <a:noFill/>
        </p:spPr>
        <p:txBody>
          <a:bodyPr wrap="none" lIns="0" tIns="0" rIns="0" bIns="0" rtlCol="0">
            <a:spAutoFit/>
          </a:bodyPr>
          <a:lstStyle/>
          <a:p>
            <a:r>
              <a:rPr kumimoji="1" lang="ja-JP" altLang="en-US"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エンハーツ点滴静注用</a:t>
            </a:r>
            <a:r>
              <a:rPr kumimoji="1" lang="en-US" altLang="ja-JP"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100mg</a:t>
            </a:r>
            <a:r>
              <a:rPr kumimoji="1" lang="ja-JP" altLang="en-US"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について　　第一</a:t>
            </a:r>
            <a:r>
              <a:rPr kumimoji="1" lang="ja-JP" altLang="en-US"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三共株式会社</a:t>
            </a:r>
            <a:endParaRPr kumimoji="1" lang="en-US" altLang="ja-JP"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a:extLst>
              <a:ext uri="{FF2B5EF4-FFF2-40B4-BE49-F238E27FC236}">
                <a16:creationId xmlns:a16="http://schemas.microsoft.com/office/drawing/2014/main" xmlns="" id="{6FB3AFAC-1A3D-446D-A782-C4E8B21FA861}"/>
              </a:ext>
            </a:extLst>
          </p:cNvPr>
          <p:cNvSpPr txBox="1"/>
          <p:nvPr/>
        </p:nvSpPr>
        <p:spPr>
          <a:xfrm>
            <a:off x="681084" y="3838717"/>
            <a:ext cx="6911132" cy="648319"/>
          </a:xfrm>
          <a:prstGeom prst="rect">
            <a:avLst/>
          </a:prstGeom>
          <a:noFill/>
          <a:effectLst>
            <a:outerShdw blurRad="50800" dist="38100" dir="2700000" algn="tl" rotWithShape="0">
              <a:prstClr val="black">
                <a:alpha val="40000"/>
              </a:prstClr>
            </a:outerShdw>
          </a:effectLst>
        </p:spPr>
        <p:txBody>
          <a:bodyPr wrap="square" lIns="0" tIns="0" rIns="0" bIns="0" rtlCol="0">
            <a:spAutoFit/>
          </a:bodyPr>
          <a:lstStyle/>
          <a:p>
            <a:pPr>
              <a:lnSpc>
                <a:spcPts val="6000"/>
              </a:lnSpc>
            </a:pPr>
            <a:r>
              <a:rPr kumimoji="1" lang="ja-JP" altLang="en-US" sz="2800" b="1" dirty="0" smtClean="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rPr>
              <a:t>在宅診療におけるポリファーマシーの取り組み</a:t>
            </a:r>
            <a:endParaRPr kumimoji="1" lang="en-US" altLang="ja-JP" sz="5400" b="1" dirty="0">
              <a:gradFill>
                <a:gsLst>
                  <a:gs pos="100000">
                    <a:srgbClr val="EF7806"/>
                  </a:gs>
                  <a:gs pos="100000">
                    <a:srgbClr val="ED6E00"/>
                  </a:gs>
                  <a:gs pos="100000">
                    <a:srgbClr val="EE7403"/>
                  </a:gs>
                  <a:gs pos="81000">
                    <a:srgbClr val="ED6C00"/>
                  </a:gs>
                  <a:gs pos="0">
                    <a:srgbClr val="F39601"/>
                  </a:gs>
                  <a:gs pos="49000">
                    <a:srgbClr val="F08200"/>
                  </a:gs>
                </a:gsLst>
                <a:lin ang="16200000" scaled="1"/>
              </a:gradFill>
              <a:effectLst>
                <a:outerShdw blurRad="50800" dist="38100" dir="5400000" algn="t" rotWithShape="0">
                  <a:schemeClr val="bg1">
                    <a:lumMod val="85000"/>
                    <a:alpha val="40000"/>
                  </a:scheme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a:extLst>
              <a:ext uri="{FF2B5EF4-FFF2-40B4-BE49-F238E27FC236}">
                <a16:creationId xmlns:a16="http://schemas.microsoft.com/office/drawing/2014/main" xmlns="" id="{294DD723-CC54-4E80-9D3C-F32779ACF4E4}"/>
              </a:ext>
            </a:extLst>
          </p:cNvPr>
          <p:cNvSpPr txBox="1"/>
          <p:nvPr/>
        </p:nvSpPr>
        <p:spPr>
          <a:xfrm>
            <a:off x="4603669" y="4508134"/>
            <a:ext cx="2411591" cy="492443"/>
          </a:xfrm>
          <a:prstGeom prst="rect">
            <a:avLst/>
          </a:prstGeom>
          <a:noFill/>
        </p:spPr>
        <p:txBody>
          <a:bodyPr wrap="square" lIns="0" tIns="0" rIns="0" bIns="0" rtlCol="0">
            <a:spAutoFit/>
          </a:bodyPr>
          <a:lstStyle/>
          <a:p>
            <a:pPr algn="r"/>
            <a:r>
              <a:rPr kumimoji="1" lang="ja-JP" altLang="en-US" sz="24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曽根</a:t>
            </a:r>
            <a:r>
              <a:rPr kumimoji="1" lang="ja-JP" altLang="en-US" sz="24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智章</a:t>
            </a:r>
            <a:r>
              <a:rPr kumimoji="1" lang="ja-JP" altLang="en-US" sz="3200" b="1" spc="-50" dirty="0" smtClean="0">
                <a:solidFill>
                  <a:srgbClr val="2E1A46"/>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rPr>
              <a:t>先生</a:t>
            </a:r>
            <a:endParaRPr kumimoji="1" lang="en-US" altLang="ja-JP" sz="1400" b="1" spc="-50" dirty="0">
              <a:solidFill>
                <a:srgbClr val="2E1A46"/>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正方形/長方形 37"/>
          <p:cNvSpPr/>
          <p:nvPr/>
        </p:nvSpPr>
        <p:spPr>
          <a:xfrm>
            <a:off x="17543" y="9601311"/>
            <a:ext cx="7561263" cy="1086384"/>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72375" y="8964889"/>
            <a:ext cx="7423800" cy="646331"/>
          </a:xfrm>
          <a:prstGeom prst="rect">
            <a:avLst/>
          </a:prstGeom>
          <a:gradFill flip="none" rotWithShape="1">
            <a:gsLst>
              <a:gs pos="0">
                <a:schemeClr val="bg1"/>
              </a:gs>
              <a:gs pos="100000">
                <a:srgbClr val="FCDFCD"/>
              </a:gs>
              <a:gs pos="100000">
                <a:schemeClr val="accent1">
                  <a:lumMod val="100000"/>
                </a:schemeClr>
              </a:gs>
            </a:gsLst>
            <a:path path="circle">
              <a:fillToRect l="50000" t="-80000" r="50000" b="180000"/>
            </a:path>
            <a:tileRect/>
          </a:gradFill>
        </p:spPr>
        <p:txBody>
          <a:bodyPr wrap="square">
            <a:spAutoFit/>
          </a:bodyPr>
          <a:lstStyle/>
          <a:p>
            <a:pPr>
              <a:spcAft>
                <a:spcPts val="0"/>
              </a:spcAf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　</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お手数</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をおかけしますが、準備の</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都合上</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、ご出席される方は、</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200" b="1" dirty="0">
                <a:latin typeface="Meiryo UI" panose="020B0604030504040204" pitchFamily="50" charset="-128"/>
                <a:ea typeface="Meiryo UI" panose="020B0604030504040204" pitchFamily="50" charset="-128"/>
                <a:cs typeface="Meiryo UI" panose="020B0604030504040204" pitchFamily="50" charset="-128"/>
              </a:rPr>
              <a:t>8</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日（</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火</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b="1" dirty="0">
                <a:latin typeface="Meiryo UI" panose="020B0604030504040204" pitchFamily="50" charset="-128"/>
                <a:ea typeface="Meiryo UI" panose="020B0604030504040204" pitchFamily="50" charset="-128"/>
                <a:cs typeface="Meiryo UI" panose="020B0604030504040204" pitchFamily="50" charset="-128"/>
              </a:rPr>
              <a:t>迄に</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下記</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OR</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コード又は</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UTL</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より、ご登録をお願い</a:t>
            </a:r>
            <a:r>
              <a:rPr lang="ja-JP" altLang="ja-JP" sz="1200" b="1" dirty="0" smtClean="0">
                <a:latin typeface="Meiryo UI" panose="020B0604030504040204" pitchFamily="50" charset="-128"/>
                <a:ea typeface="Meiryo UI" panose="020B0604030504040204" pitchFamily="50" charset="-128"/>
                <a:cs typeface="Meiryo UI" panose="020B0604030504040204" pitchFamily="50" charset="-128"/>
              </a:rPr>
              <a:t>申し上げます。</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尚、ご不明な点などがございましたら、下記までご連絡頂きます様、宜しくお願い申し上げます（問合せ先</a:t>
            </a:r>
            <a:r>
              <a:rPr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:atsugiyakuzaishikai@gmail.com)</a:t>
            </a:r>
          </a:p>
        </p:txBody>
      </p:sp>
      <p:sp>
        <p:nvSpPr>
          <p:cNvPr id="3" name="テキスト ボックス 2"/>
          <p:cNvSpPr txBox="1"/>
          <p:nvPr/>
        </p:nvSpPr>
        <p:spPr>
          <a:xfrm>
            <a:off x="2461151" y="9964160"/>
            <a:ext cx="4285036" cy="369332"/>
          </a:xfrm>
          <a:prstGeom prst="rect">
            <a:avLst/>
          </a:prstGeom>
          <a:noFill/>
        </p:spPr>
        <p:txBody>
          <a:bodyPr wrap="square" rtlCol="0">
            <a:spAutoFit/>
          </a:bodyPr>
          <a:lstStyle/>
          <a:p>
            <a:r>
              <a:rPr lang="en-US" altLang="ja-JP" dirty="0">
                <a:hlinkClick r:id="rId2"/>
              </a:rPr>
              <a:t>http://mail.qrjp.net/mb7/16j95c</a:t>
            </a:r>
            <a:endParaRPr lang="ja-JP" altLang="ja-JP" dirty="0"/>
          </a:p>
        </p:txBody>
      </p:sp>
      <p:pic>
        <p:nvPicPr>
          <p:cNvPr id="2" name="図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1113911" y="9625970"/>
            <a:ext cx="1037106" cy="1037106"/>
          </a:xfrm>
          <a:prstGeom prst="rect">
            <a:avLst/>
          </a:prstGeom>
        </p:spPr>
      </p:pic>
    </p:spTree>
    <p:extLst>
      <p:ext uri="{BB962C8B-B14F-4D97-AF65-F5344CB8AC3E}">
        <p14:creationId xmlns:p14="http://schemas.microsoft.com/office/powerpoint/2010/main" xmlns="" val="34610823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二等辺三角形 6">
            <a:extLst>
              <a:ext uri="{FF2B5EF4-FFF2-40B4-BE49-F238E27FC236}">
                <a16:creationId xmlns:a16="http://schemas.microsoft.com/office/drawing/2014/main" xmlns="" id="{47373F73-ADFD-43C7-87D5-577457F591BE}"/>
              </a:ext>
            </a:extLst>
          </p:cNvPr>
          <p:cNvSpPr/>
          <p:nvPr/>
        </p:nvSpPr>
        <p:spPr>
          <a:xfrm rot="5400000">
            <a:off x="551124" y="1056065"/>
            <a:ext cx="241218" cy="208672"/>
          </a:xfrm>
          <a:prstGeom prst="triangle">
            <a:avLst/>
          </a:prstGeom>
          <a:solidFill>
            <a:srgbClr val="EE7623"/>
          </a:solidFill>
          <a:ln w="25400" cap="rnd">
            <a:solidFill>
              <a:srgbClr val="EE7623"/>
            </a:solidFill>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800" dirty="0"/>
          </a:p>
        </p:txBody>
      </p:sp>
      <p:pic>
        <p:nvPicPr>
          <p:cNvPr id="3" name="図 2" descr="座る, ノートパソコン, コンピュータ, 食品 が含まれている画像&#10;&#10;自動的に生成された説明">
            <a:extLst>
              <a:ext uri="{FF2B5EF4-FFF2-40B4-BE49-F238E27FC236}">
                <a16:creationId xmlns:a16="http://schemas.microsoft.com/office/drawing/2014/main" xmlns="" id="{7FAE4BCB-B6D8-41AE-ACBA-3097C5378EEE}"/>
              </a:ext>
            </a:extLst>
          </p:cNvPr>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4783226" y="9985036"/>
            <a:ext cx="2228850" cy="386130"/>
          </a:xfrm>
          <a:prstGeom prst="rect">
            <a:avLst/>
          </a:prstGeom>
        </p:spPr>
      </p:pic>
      <p:sp>
        <p:nvSpPr>
          <p:cNvPr id="9" name="テキスト ボックス 8">
            <a:extLst>
              <a:ext uri="{FF2B5EF4-FFF2-40B4-BE49-F238E27FC236}">
                <a16:creationId xmlns:a16="http://schemas.microsoft.com/office/drawing/2014/main" xmlns="" id="{CF89A2A7-74E4-4052-AFD1-667651777975}"/>
              </a:ext>
            </a:extLst>
          </p:cNvPr>
          <p:cNvSpPr txBox="1"/>
          <p:nvPr/>
        </p:nvSpPr>
        <p:spPr>
          <a:xfrm>
            <a:off x="846406" y="999258"/>
            <a:ext cx="1434688" cy="307777"/>
          </a:xfrm>
          <a:prstGeom prst="rect">
            <a:avLst/>
          </a:prstGeom>
          <a:noFill/>
        </p:spPr>
        <p:txBody>
          <a:bodyPr wrap="none" lIns="0" tIns="0" rIns="0" bIns="0" rtlCol="0">
            <a:spAutoFit/>
          </a:bodyPr>
          <a:lstStyle/>
          <a:p>
            <a:r>
              <a:rPr kumimoji="1" lang="ja-JP" altLang="en-US" sz="2000" spc="-150" dirty="0">
                <a:solidFill>
                  <a:srgbClr val="EE7623"/>
                </a:solidFill>
                <a:latin typeface="ＭＳ Ｐゴシック" panose="020B0600070205080204" pitchFamily="50" charset="-128"/>
                <a:ea typeface="ＭＳ Ｐゴシック" panose="020B0600070205080204" pitchFamily="50" charset="-128"/>
              </a:rPr>
              <a:t>会場のご案内</a:t>
            </a:r>
          </a:p>
        </p:txBody>
      </p:sp>
      <p:pic>
        <p:nvPicPr>
          <p:cNvPr id="4" name="図 3"/>
          <p:cNvPicPr>
            <a:picLocks noChangeAspect="1"/>
          </p:cNvPicPr>
          <p:nvPr/>
        </p:nvPicPr>
        <p:blipFill>
          <a:blip r:embed="rId3"/>
          <a:stretch>
            <a:fillRect/>
          </a:stretch>
        </p:blipFill>
        <p:spPr>
          <a:xfrm>
            <a:off x="581448" y="1731900"/>
            <a:ext cx="6430628" cy="4762684"/>
          </a:xfrm>
          <a:prstGeom prst="rect">
            <a:avLst/>
          </a:prstGeom>
        </p:spPr>
      </p:pic>
    </p:spTree>
    <p:extLst>
      <p:ext uri="{BB962C8B-B14F-4D97-AF65-F5344CB8AC3E}">
        <p14:creationId xmlns:p14="http://schemas.microsoft.com/office/powerpoint/2010/main" xmlns="" val="3291283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B0FB9FB86FEE14F88167A3D697F7AF3" ma:contentTypeVersion="2" ma:contentTypeDescription="新しいドキュメントを作成します。" ma:contentTypeScope="" ma:versionID="797c43a4ba914f13fa95ac60805bec5b">
  <xsd:schema xmlns:xsd="http://www.w3.org/2001/XMLSchema" xmlns:xs="http://www.w3.org/2001/XMLSchema" xmlns:p="http://schemas.microsoft.com/office/2006/metadata/properties" xmlns:ns1="http://schemas.microsoft.com/sharepoint/v3" xmlns:ns2="604f3def-9706-4e0d-bd6a-1976fe0d2b8b" targetNamespace="http://schemas.microsoft.com/office/2006/metadata/properties" ma:root="true" ma:fieldsID="5fd5b5492777d20d5b9f4f588104cd97" ns1:_="" ns2:_="">
    <xsd:import namespace="http://schemas.microsoft.com/sharepoint/v3"/>
    <xsd:import namespace="604f3def-9706-4e0d-bd6a-1976fe0d2b8b"/>
    <xsd:element name="properties">
      <xsd:complexType>
        <xsd:sequence>
          <xsd:element name="documentManagement">
            <xsd:complexType>
              <xsd:all>
                <xsd:element ref="ns1:PublishingStartDate" minOccurs="0"/>
                <xsd:element ref="ns1:PublishingExpirationDate" minOccurs="0"/>
                <xsd:element ref="ns2:_x4e26__x3073__x9806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04f3def-9706-4e0d-bd6a-1976fe0d2b8b" elementFormDefault="qualified">
    <xsd:import namespace="http://schemas.microsoft.com/office/2006/documentManagement/types"/>
    <xsd:import namespace="http://schemas.microsoft.com/office/infopath/2007/PartnerControls"/>
    <xsd:element name="_x4e26__x3073__x9806_" ma:index="10" nillable="true" ma:displayName="並び順" ma:internalName="_x4e26__x3073__x9806_">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_x4e26__x3073__x9806_ xmlns="604f3def-9706-4e0d-bd6a-1976fe0d2b8b">20</_x4e26__x3073__x9806_>
  </documentManagement>
</p:properties>
</file>

<file path=customXml/itemProps1.xml><?xml version="1.0" encoding="utf-8"?>
<ds:datastoreItem xmlns:ds="http://schemas.openxmlformats.org/officeDocument/2006/customXml" ds:itemID="{DBE63591-462A-4BF1-9FBC-C7D52256903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04f3def-9706-4e0d-bd6a-1976fe0d2b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D106792-1794-471B-97D1-F603E93185EE}">
  <ds:schemaRefs>
    <ds:schemaRef ds:uri="http://schemas.microsoft.com/sharepoint/v3/contenttype/forms"/>
  </ds:schemaRefs>
</ds:datastoreItem>
</file>

<file path=customXml/itemProps3.xml><?xml version="1.0" encoding="utf-8"?>
<ds:datastoreItem xmlns:ds="http://schemas.openxmlformats.org/officeDocument/2006/customXml" ds:itemID="{440E7E9D-262B-47FA-9C23-72BA82E1566E}">
  <ds:schemaRefs>
    <ds:schemaRef ds:uri="http://schemas.microsoft.com/office/2006/documentManagement/types"/>
    <ds:schemaRef ds:uri="http://schemas.microsoft.com/office/2006/metadata/properties"/>
    <ds:schemaRef ds:uri="http://purl.org/dc/elements/1.1/"/>
    <ds:schemaRef ds:uri="http://purl.org/dc/dcmitype/"/>
    <ds:schemaRef ds:uri="http://purl.org/dc/terms/"/>
    <ds:schemaRef ds:uri="http://schemas.microsoft.com/office/infopath/2007/PartnerControls"/>
    <ds:schemaRef ds:uri="http://schemas.microsoft.com/sharepoint/v3"/>
    <ds:schemaRef ds:uri="http://schemas.openxmlformats.org/package/2006/metadata/core-properties"/>
    <ds:schemaRef ds:uri="604f3def-9706-4e0d-bd6a-1976fe0d2b8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6242</TotalTime>
  <Words>170</Words>
  <Application>Microsoft Office PowerPoint</Application>
  <PresentationFormat>ユーザー設定</PresentationFormat>
  <Paragraphs>36</Paragraphs>
  <Slides>2</Slides>
  <Notes>0</Notes>
  <HiddenSlides>0</HiddenSlides>
  <MMClips>0</MMClips>
  <ScaleCrop>false</ScaleCrop>
  <HeadingPairs>
    <vt:vector size="4" baseType="variant">
      <vt:variant>
        <vt:lpstr>テーマ</vt:lpstr>
      </vt:variant>
      <vt:variant>
        <vt:i4>2</vt:i4>
      </vt:variant>
      <vt:variant>
        <vt:lpstr>スライド タイトル</vt:lpstr>
      </vt:variant>
      <vt:variant>
        <vt:i4>2</vt:i4>
      </vt:variant>
    </vt:vector>
  </HeadingPairs>
  <TitlesOfParts>
    <vt:vector size="4" baseType="lpstr">
      <vt:lpstr>Office テーマ</vt:lpstr>
      <vt:lpstr>デザインの設定</vt:lpstr>
      <vt:lpstr>スライド 1</vt:lpstr>
      <vt:lpstr>スライド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Sachie Ito</dc:creator>
  <cp:lastModifiedBy>atsugiasahi</cp:lastModifiedBy>
  <cp:revision>72</cp:revision>
  <cp:lastPrinted>2020-11-06T03:03:15Z</cp:lastPrinted>
  <dcterms:created xsi:type="dcterms:W3CDTF">2020-03-16T09:27:14Z</dcterms:created>
  <dcterms:modified xsi:type="dcterms:W3CDTF">2020-11-10T02:18:15Z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0x010100DB0FB9FB86FEE14F88167A3D697F7AF3</vt:lpwstr>
  </property>
</Properties>
</file>